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4" r:id="rId7"/>
    <p:sldId id="265" r:id="rId8"/>
    <p:sldId id="266" r:id="rId9"/>
    <p:sldId id="267" r:id="rId10"/>
    <p:sldId id="268" r:id="rId11"/>
    <p:sldId id="279" r:id="rId12"/>
    <p:sldId id="281" r:id="rId13"/>
    <p:sldId id="282" r:id="rId14"/>
    <p:sldId id="283" r:id="rId15"/>
    <p:sldId id="276" r:id="rId16"/>
    <p:sldId id="284" r:id="rId17"/>
    <p:sldId id="287" r:id="rId18"/>
    <p:sldId id="288" r:id="rId19"/>
    <p:sldId id="289" r:id="rId20"/>
    <p:sldId id="290" r:id="rId21"/>
    <p:sldId id="277" r:id="rId22"/>
    <p:sldId id="273" r:id="rId23"/>
    <p:sldId id="272" r:id="rId24"/>
    <p:sldId id="269" r:id="rId25"/>
    <p:sldId id="295" r:id="rId26"/>
    <p:sldId id="270" r:id="rId27"/>
    <p:sldId id="271" r:id="rId28"/>
    <p:sldId id="278" r:id="rId29"/>
    <p:sldId id="291" r:id="rId30"/>
    <p:sldId id="292" r:id="rId31"/>
    <p:sldId id="293" r:id="rId32"/>
    <p:sldId id="294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815" autoAdjust="0"/>
  </p:normalViewPr>
  <p:slideViewPr>
    <p:cSldViewPr>
      <p:cViewPr varScale="1">
        <p:scale>
          <a:sx n="115" d="100"/>
          <a:sy n="115" d="100"/>
        </p:scale>
        <p:origin x="-72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23442-12CA-4FCF-A143-4DDFCAC3846A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69382-5CAF-4F0D-8D0A-D1B7A485A5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34439-D1BF-4BB1-8AAF-75B29A86D8CE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B3DEA-21D5-45C0-A172-9334B86147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4B288-9FD1-405C-BCDF-A29840091915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DC5EB-69A3-424E-A00F-2C6C6440B7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7A024-799B-401F-A43E-14238C651FBC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64EE2-0023-4054-9EF8-7DBD166662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4D706-7D55-443A-8AFE-C66BCA17B737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46F165-F3EC-4C6E-8117-82AEC2FC10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1DAC5-54BE-482D-91AC-607A0C4DB2CA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07334-3FBE-42AC-8ACB-0F098D074F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5F7A5-B6CF-4E7E-B518-7CB69F94EEA9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E5C8E-9CCE-447D-B8BC-70AAA235AE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4EE09-19CD-422B-AD05-DD4505B43B10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CD214-D9D0-4FED-A7B3-9F49ECDB01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B8548-CFCC-4255-A42A-7ABD6338AE82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0BF5C6-6371-4AFE-9943-5E73B702BD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F6DFC-1F29-4769-B78D-5472EE75FFDF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9AA863-DC04-41E7-9300-4769C18D3C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4A8AD-293A-4DC6-8EEF-A8B389ED73EF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1B241-7DEF-4393-8828-518CF26D80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840642-1ED1-4EE4-91C3-81F8624121EA}" type="datetimeFigureOut">
              <a:rPr lang="ru-RU"/>
              <a:pPr>
                <a:defRPr/>
              </a:pPr>
              <a:t>15.07.2015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667A55-F498-4663-8407-5F1C80FF2A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38" y="1857375"/>
            <a:ext cx="7772400" cy="14700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Торжественное открытие объекта «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ART_SOS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ТОЯНИЕ» </a:t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ДШИ «Гармония»</a:t>
            </a:r>
            <a:endParaRPr lang="ru-RU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315" name="Picture 2" descr="D:\Ольга\рабочее\QubjkIO1jx4.jpg"/>
          <p:cNvPicPr>
            <a:picLocks noChangeAspect="1" noChangeArrowheads="1"/>
          </p:cNvPicPr>
          <p:nvPr/>
        </p:nvPicPr>
        <p:blipFill>
          <a:blip r:embed="rId2"/>
          <a:srcRect t="18159" b="23476"/>
          <a:stretch>
            <a:fillRect/>
          </a:stretch>
        </p:blipFill>
        <p:spPr bwMode="auto">
          <a:xfrm>
            <a:off x="1714500" y="5357813"/>
            <a:ext cx="1571625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3" descr="D:\Ольга\рабочее\lrpmJe9MXqM.jpg"/>
          <p:cNvPicPr>
            <a:picLocks noChangeAspect="1" noChangeArrowheads="1"/>
          </p:cNvPicPr>
          <p:nvPr/>
        </p:nvPicPr>
        <p:blipFill>
          <a:blip r:embed="rId3"/>
          <a:srcRect t="7063" b="16998"/>
          <a:stretch>
            <a:fillRect/>
          </a:stretch>
        </p:blipFill>
        <p:spPr bwMode="auto">
          <a:xfrm>
            <a:off x="285750" y="5357813"/>
            <a:ext cx="1222375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 </a:t>
            </a:r>
            <a:r>
              <a:rPr lang="ru-RU" b="1" smtClean="0"/>
              <a:t>Проблематика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88"/>
            <a:ext cx="8229600" cy="4525962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Неэффективность использования ресурсов  эксплуатацию зданий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Качество и экологичность – «не дышащие стены, не </a:t>
            </a:r>
            <a:r>
              <a:rPr lang="ru-RU" dirty="0" err="1" smtClean="0"/>
              <a:t>экологичная</a:t>
            </a:r>
            <a:r>
              <a:rPr lang="ru-RU" dirty="0" smtClean="0"/>
              <a:t> краска, мыши, тараканы и т.д.»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Бактерии и микробы, грибок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Дешевый ремонт – это проблемные строители, каждый раз новые, и зачастую незаконные мигранты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Законность – как в рамках закона сделать качественный и эффективный ремонт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Старые здания в которых постоянно образуются трещины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Высокая проходимость – ускоренный износ поверхности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r>
              <a:rPr lang="ru-RU" sz="2800" b="1" smtClean="0"/>
              <a:t>Не эффективность использования </a:t>
            </a:r>
            <a:r>
              <a:rPr lang="ru-RU" sz="2800" smtClean="0"/>
              <a:t>затрат на эксплуатацию зданий - Цифры статистики</a:t>
            </a:r>
            <a:br>
              <a:rPr lang="ru-RU" sz="2800" smtClean="0"/>
            </a:br>
            <a:endParaRPr lang="ru-RU" sz="2800" smtClean="0"/>
          </a:p>
        </p:txBody>
      </p:sp>
      <p:pic>
        <p:nvPicPr>
          <p:cNvPr id="15363" name="Picture 2" descr="F:\фабрика красок\гармонии\фото для презентации\res_431302504e4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28750"/>
            <a:ext cx="4786312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742950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№1- проблематика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pic>
        <p:nvPicPr>
          <p:cNvPr id="15365" name="Picture 2" descr="F:\фабрика красок\гармонии\фото для презентации\toir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3386138"/>
            <a:ext cx="4491038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Не дышащие стены, не </a:t>
            </a:r>
            <a:r>
              <a:rPr lang="ru-RU" dirty="0" err="1" smtClean="0"/>
              <a:t>экологичная</a:t>
            </a:r>
            <a:r>
              <a:rPr lang="ru-RU" dirty="0" smtClean="0"/>
              <a:t> краска, мыши, тараканы.</a:t>
            </a:r>
            <a:endParaRPr lang="ru-RU" dirty="0"/>
          </a:p>
        </p:txBody>
      </p:sp>
      <p:pic>
        <p:nvPicPr>
          <p:cNvPr id="16387" name="Picture 3" descr="C:\Users\3\Desktop\фото для презентации\13352872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714500"/>
            <a:ext cx="3575050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 descr="C:\Users\3\Desktop\фото для презентации\jUzMjctNj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5" y="2286000"/>
            <a:ext cx="4814888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42950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№2 - </a:t>
            </a:r>
            <a:r>
              <a:rPr lang="ru-RU" dirty="0">
                <a:latin typeface="+mn-lt"/>
                <a:cs typeface="+mn-cs"/>
              </a:rPr>
              <a:t>проблематика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pic>
        <p:nvPicPr>
          <p:cNvPr id="16390" name="Picture 2" descr="F:\фабрика красок\гармонии\фото для презентации\1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5" y="4330700"/>
            <a:ext cx="3643313" cy="227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457200" y="-71438"/>
            <a:ext cx="8229600" cy="1143001"/>
          </a:xfrm>
        </p:spPr>
        <p:txBody>
          <a:bodyPr/>
          <a:lstStyle/>
          <a:p>
            <a:r>
              <a:rPr lang="ru-RU" smtClean="0"/>
              <a:t>Бактерии и микробы</a:t>
            </a:r>
          </a:p>
        </p:txBody>
      </p:sp>
      <p:pic>
        <p:nvPicPr>
          <p:cNvPr id="17411" name="Picture 2" descr="C:\Users\3\Desktop\фото для презентации\05446464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106488"/>
            <a:ext cx="4143375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3" descr="C:\Users\3\Desktop\фото для презентации\8132458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6625" y="2000250"/>
            <a:ext cx="4183063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4" descr="C:\Users\3\Desktop\фото для презентации\Fungal-infections-as-a-cause-for-hair-los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25" y="4192588"/>
            <a:ext cx="2643188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42950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№3 –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n-lt"/>
                <a:cs typeface="+mn-cs"/>
              </a:rPr>
              <a:t>проблематика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715375" cy="5715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700" dirty="0" smtClean="0"/>
              <a:t>Дешевый ремонт это - проблемные строители, каждый раз новые, и зачастую незаконные мигранты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8435" name="Picture 2" descr="C:\Users\3\Desktop\фото для презентации\information_items_5782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071563"/>
            <a:ext cx="4143375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3" descr="C:\Users\3\Desktop\фото для презентации\b_936a122760bcdd9d21753bd296a56e2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3929063"/>
            <a:ext cx="4143375" cy="267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C:\Users\3\Desktop\фото для презентации\TASS_586607-pic4_zoom-1000x1000-6434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3" y="2214563"/>
            <a:ext cx="4446587" cy="325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42950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№4 - </a:t>
            </a:r>
            <a:r>
              <a:rPr lang="ru-RU" dirty="0">
                <a:latin typeface="+mn-lt"/>
                <a:cs typeface="+mn-cs"/>
              </a:rPr>
              <a:t>проблематика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100" dirty="0" smtClean="0"/>
              <a:t>Качество и законность – как в рамках закона сделать качественный и эффективный ремонт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9459" name="Picture 2" descr="F:\фабрика красок\гармонии\фото для презентации\961d8b711b4f4000bfded056bcb889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285875"/>
            <a:ext cx="70485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742950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№5 - </a:t>
            </a:r>
            <a:r>
              <a:rPr lang="ru-RU" dirty="0">
                <a:latin typeface="+mn-lt"/>
                <a:cs typeface="+mn-cs"/>
              </a:rPr>
              <a:t>проблематика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87"/>
          </a:xfrm>
        </p:spPr>
        <p:txBody>
          <a:bodyPr/>
          <a:lstStyle/>
          <a:p>
            <a:r>
              <a:rPr lang="ru-RU" sz="3600" smtClean="0"/>
              <a:t>Старые здания в которых постоянно образуются трещины</a:t>
            </a:r>
          </a:p>
        </p:txBody>
      </p:sp>
      <p:pic>
        <p:nvPicPr>
          <p:cNvPr id="20483" name="Picture 3" descr="C:\Users\3\Desktop\фото для презентации\02f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4813" y="3108325"/>
            <a:ext cx="4714875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2" descr="C:\Users\3\Desktop\фото для презентации\4034800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714500"/>
            <a:ext cx="48577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500938" y="6572250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№6 - </a:t>
            </a:r>
            <a:r>
              <a:rPr lang="ru-RU" dirty="0">
                <a:latin typeface="+mn-lt"/>
                <a:cs typeface="+mn-cs"/>
              </a:rPr>
              <a:t>проблематика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r>
              <a:rPr lang="ru-RU" sz="3600" smtClean="0"/>
              <a:t>Высокая проходимость – ускоренный износ поверхности</a:t>
            </a:r>
          </a:p>
        </p:txBody>
      </p:sp>
      <p:sp>
        <p:nvSpPr>
          <p:cNvPr id="21507" name="Содержимое 2"/>
          <p:cNvSpPr>
            <a:spLocks noGrp="1"/>
          </p:cNvSpPr>
          <p:nvPr>
            <p:ph idx="1"/>
          </p:nvPr>
        </p:nvSpPr>
        <p:spPr>
          <a:xfrm>
            <a:off x="357188" y="6600825"/>
            <a:ext cx="8229600" cy="25717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1400" smtClean="0">
                <a:solidFill>
                  <a:schemeClr val="bg1"/>
                </a:solidFill>
              </a:rPr>
              <a:t>Актовые залы школы, классы, больницы, столовые</a:t>
            </a:r>
          </a:p>
        </p:txBody>
      </p:sp>
      <p:pic>
        <p:nvPicPr>
          <p:cNvPr id="21508" name="Picture 3" descr="C:\Users\3\Desktop\фото для презентации\DSCN8983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571625"/>
            <a:ext cx="3500437" cy="262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2" descr="C:\Users\3\Desktop\фото для презентации\Новый рисунок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1571625"/>
            <a:ext cx="3500437" cy="264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2" descr="F:\фабрика красок\гармонии\фото для презентации\места проходимости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813" y="3714750"/>
            <a:ext cx="3714750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3" descr="F:\фабрика красок\гармонии\фото для презентации\Obb1077e770efcf5bb1cb1495bd3086a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0" y="3714750"/>
            <a:ext cx="3643313" cy="273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7429500" y="6500813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№7 - </a:t>
            </a:r>
            <a:r>
              <a:rPr lang="ru-RU" dirty="0">
                <a:latin typeface="+mn-lt"/>
                <a:cs typeface="+mn-cs"/>
              </a:rPr>
              <a:t>проблематика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Содержимое 2"/>
          <p:cNvSpPr>
            <a:spLocks noGrp="1"/>
          </p:cNvSpPr>
          <p:nvPr>
            <p:ph idx="1"/>
          </p:nvPr>
        </p:nvSpPr>
        <p:spPr>
          <a:xfrm>
            <a:off x="457200" y="1385888"/>
            <a:ext cx="8229600" cy="4900612"/>
          </a:xfrm>
        </p:spPr>
        <p:txBody>
          <a:bodyPr/>
          <a:lstStyle/>
          <a:p>
            <a:r>
              <a:rPr lang="ru-RU" sz="2400" smtClean="0"/>
              <a:t>Законодательство: старые СНИПЫ и ГОСТы, тендерные законы, незнание материалов и технологий</a:t>
            </a:r>
          </a:p>
          <a:p>
            <a:r>
              <a:rPr lang="ru-RU" sz="2400" smtClean="0"/>
              <a:t>Затраты планируются на малый срок вперёд, экономика (эффективность) считается так же. </a:t>
            </a:r>
          </a:p>
          <a:p>
            <a:r>
              <a:rPr lang="ru-RU" sz="2400" smtClean="0"/>
              <a:t>Мало высоко квалифицированной силы – большие цены, слабое качество.</a:t>
            </a:r>
          </a:p>
          <a:p>
            <a:r>
              <a:rPr lang="ru-RU" sz="2400" smtClean="0"/>
              <a:t>Большие посреднические накрутки на материал от производителей</a:t>
            </a:r>
          </a:p>
          <a:p>
            <a:endParaRPr lang="ru-RU" sz="3700" smtClean="0"/>
          </a:p>
          <a:p>
            <a:endParaRPr lang="ru-RU" sz="3700" smtClean="0"/>
          </a:p>
        </p:txBody>
      </p:sp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Анализ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№8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86800" cy="1143000"/>
          </a:xfrm>
        </p:spPr>
        <p:txBody>
          <a:bodyPr/>
          <a:lstStyle/>
          <a:p>
            <a:r>
              <a:rPr lang="ru-RU" sz="2800" b="1" smtClean="0"/>
              <a:t>Законодательство: </a:t>
            </a:r>
            <a:r>
              <a:rPr lang="ru-RU" sz="2800" smtClean="0"/>
              <a:t>старые СНИПЫ и ГОСТы, тендерные законы, незнание материалов и технологий </a:t>
            </a:r>
            <a:r>
              <a:rPr lang="ru-RU" sz="3600" smtClean="0"/>
              <a:t/>
            </a:r>
            <a:br>
              <a:rPr lang="ru-RU" sz="3600" smtClean="0"/>
            </a:br>
            <a:endParaRPr lang="ru-RU" sz="360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3555" name="Picture 2" descr="F:\фабрика красок\гармонии\фото для презентации\GOST-300x17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42938" y="1714500"/>
            <a:ext cx="3592512" cy="2071688"/>
          </a:xfrm>
        </p:spPr>
      </p:pic>
      <p:pic>
        <p:nvPicPr>
          <p:cNvPr id="23556" name="Picture 2" descr="F:\фабрика красок\гармонии\фото для презентации\загруженно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38" y="3143250"/>
            <a:ext cx="3500437" cy="265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№9 –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анализ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785813"/>
            <a:ext cx="8229600" cy="631825"/>
          </a:xfrm>
        </p:spPr>
        <p:txBody>
          <a:bodyPr/>
          <a:lstStyle/>
          <a:p>
            <a:r>
              <a:rPr lang="ru-RU" sz="3200" smtClean="0"/>
              <a:t>Затраты планируются на </a:t>
            </a:r>
            <a:r>
              <a:rPr lang="ru-RU" sz="3200" b="1" smtClean="0"/>
              <a:t>малый срок </a:t>
            </a:r>
            <a:r>
              <a:rPr lang="ru-RU" sz="3200" smtClean="0"/>
              <a:t>вперёд, экономика (эффективность) считается так же. </a:t>
            </a:r>
            <a:br>
              <a:rPr lang="ru-RU" sz="3200" smtClean="0"/>
            </a:br>
            <a:endParaRPr lang="ru-RU" sz="320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79" name="Picture 3" descr="F:\фабрика красок\гармонии\фото для презентации\bd828du-9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63" y="1785938"/>
            <a:ext cx="7286625" cy="391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№10 - </a:t>
            </a:r>
            <a:r>
              <a:rPr lang="ru-RU" dirty="0">
                <a:latin typeface="+mn-lt"/>
                <a:cs typeface="+mn-cs"/>
              </a:rPr>
              <a:t>анализ</a:t>
            </a:r>
          </a:p>
          <a:p>
            <a:pPr algn="ctr" fontAlgn="auto">
              <a:spcAft>
                <a:spcPts val="0"/>
              </a:spcAft>
              <a:defRPr/>
            </a:pP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1757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dirty="0" smtClean="0"/>
              <a:t>Мало высоко квалифицированной силы – большие цены, слабое качество.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5603" name="Picture 2" descr="F:\фабрика красок\гармонии\фото для презентации\top-all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3786188"/>
            <a:ext cx="2082800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3" descr="F:\фабрика красок\гармонии\фото для презентации\загруженное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25" y="1571625"/>
            <a:ext cx="2019300" cy="2052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4" descr="F:\фабрика красок\гармонии\фото для презентации\qualityControl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14625" y="2071688"/>
            <a:ext cx="3857625" cy="3249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№11 - </a:t>
            </a:r>
            <a:r>
              <a:rPr lang="ru-RU" dirty="0">
                <a:latin typeface="+mn-lt"/>
                <a:cs typeface="+mn-cs"/>
              </a:rPr>
              <a:t>анализ</a:t>
            </a:r>
          </a:p>
          <a:p>
            <a:pPr algn="ctr" fontAlgn="auto">
              <a:spcAft>
                <a:spcPts val="0"/>
              </a:spcAft>
              <a:defRPr/>
            </a:pP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r>
              <a:rPr lang="ru-RU" sz="3600" smtClean="0"/>
              <a:t>Большие посреднические </a:t>
            </a:r>
            <a:r>
              <a:rPr lang="ru-RU" sz="3600" b="1" smtClean="0"/>
              <a:t>накрутки</a:t>
            </a:r>
            <a:r>
              <a:rPr lang="ru-RU" sz="3600" smtClean="0"/>
              <a:t> на материал от производителей</a:t>
            </a:r>
            <a:br>
              <a:rPr lang="ru-RU" sz="3600" smtClean="0"/>
            </a:br>
            <a:endParaRPr lang="ru-RU" sz="360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6627" name="Picture 3" descr="F:\фабрика красок\гармонии\фото для презентации\2c4b34a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1857375"/>
            <a:ext cx="7754937" cy="354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№12 - </a:t>
            </a:r>
            <a:r>
              <a:rPr lang="ru-RU" dirty="0">
                <a:latin typeface="+mn-lt"/>
                <a:cs typeface="+mn-cs"/>
              </a:rPr>
              <a:t>анализ</a:t>
            </a:r>
          </a:p>
          <a:p>
            <a:pPr algn="ctr" fontAlgn="auto">
              <a:spcAft>
                <a:spcPts val="0"/>
              </a:spcAft>
              <a:defRPr/>
            </a:pP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/>
              <a:t>Внешнее факторы</a:t>
            </a:r>
            <a: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bg1">
                    <a:lumMod val="95000"/>
                  </a:schemeClr>
                </a:solidFill>
              </a:rPr>
            </a:br>
            <a:endParaRPr lang="ru-RU" dirty="0"/>
          </a:p>
        </p:txBody>
      </p:sp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endParaRPr lang="ru-RU" sz="2600" smtClean="0"/>
          </a:p>
          <a:p>
            <a:r>
              <a:rPr lang="ru-RU" sz="2600" smtClean="0"/>
              <a:t>Высвобождение людей от тяжелого труда и переход в творческие отрасли</a:t>
            </a:r>
          </a:p>
          <a:p>
            <a:r>
              <a:rPr lang="ru-RU" sz="2600" smtClean="0"/>
              <a:t>Фриланс</a:t>
            </a:r>
          </a:p>
          <a:p>
            <a:r>
              <a:rPr lang="ru-RU" sz="2600" smtClean="0"/>
              <a:t>Курс на эффективность</a:t>
            </a:r>
          </a:p>
          <a:p>
            <a:r>
              <a:rPr lang="ru-RU" sz="2600" smtClean="0"/>
              <a:t>Конкуренция в муниципалитете и образовании</a:t>
            </a:r>
          </a:p>
          <a:p>
            <a:r>
              <a:rPr lang="ru-RU" sz="2600" smtClean="0"/>
              <a:t>Ориентир на реальную практику студентов</a:t>
            </a:r>
          </a:p>
          <a:p>
            <a:r>
              <a:rPr lang="ru-RU" sz="2600" smtClean="0"/>
              <a:t>Государственно частное партнёрство </a:t>
            </a:r>
          </a:p>
          <a:p>
            <a:endParaRPr lang="ru-RU" smtClean="0"/>
          </a:p>
          <a:p>
            <a:endParaRPr lang="ru-RU" b="1" smtClean="0"/>
          </a:p>
          <a:p>
            <a:endParaRPr lang="ru-RU" b="1" smtClean="0"/>
          </a:p>
          <a:p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№13</a:t>
            </a:r>
            <a:endParaRPr lang="ru-RU" dirty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smtClean="0"/>
              <a:t>Высвобождение людей от тяжелого труда и переход в творческие отрасли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8675" name="Picture 3" descr="F:\фабрика красок\гармонии\фото для презентации\5908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224088"/>
            <a:ext cx="4500563" cy="320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721518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№14 – внешние факторы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pic>
        <p:nvPicPr>
          <p:cNvPr id="28677" name="Picture 2" descr="F:\фабрика красок\гармонии\фото для презентации\12067323.101.sten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3" y="2214563"/>
            <a:ext cx="4400550" cy="323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трелка вправо 6"/>
          <p:cNvSpPr/>
          <p:nvPr/>
        </p:nvSpPr>
        <p:spPr>
          <a:xfrm>
            <a:off x="4071938" y="3571875"/>
            <a:ext cx="928687" cy="64293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Курс на эффективность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29699" name="Picture 2" descr="F:\фабрика красок\гармонии\фото для презентации\effektivnost-konsultirovani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1071563"/>
            <a:ext cx="6670675" cy="477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14375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№16 - </a:t>
            </a:r>
            <a:r>
              <a:rPr lang="ru-RU" dirty="0">
                <a:latin typeface="+mn-lt"/>
                <a:cs typeface="+mn-cs"/>
              </a:rPr>
              <a:t>внешние факторы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Конкуренция в муниципалитете и образовании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0723" name="Picture 2" descr="F:\фабрика красок\гармонии\фото для презентации\31360d4a110fcc5894e337b4762631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1714500"/>
            <a:ext cx="614362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14375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№17 - </a:t>
            </a:r>
            <a:r>
              <a:rPr lang="ru-RU" dirty="0">
                <a:latin typeface="+mn-lt"/>
                <a:cs typeface="+mn-cs"/>
              </a:rPr>
              <a:t>внешние факторы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Ориентир на реальную практику студентов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1747" name="Picture 2" descr="F:\фабрика красок\гармонии\фото для презентации\rabota-dlya-studentov_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1785938"/>
            <a:ext cx="352425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3" descr="F:\фабрика красок\гармонии\фото для презентации\a3df633315d8c12c1a105d59da314fff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785938"/>
            <a:ext cx="3857625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трелка вправо 6"/>
          <p:cNvSpPr/>
          <p:nvPr/>
        </p:nvSpPr>
        <p:spPr>
          <a:xfrm>
            <a:off x="4000500" y="3429000"/>
            <a:ext cx="857250" cy="42862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14375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№18 - </a:t>
            </a:r>
            <a:r>
              <a:rPr lang="ru-RU" dirty="0">
                <a:latin typeface="+mn-lt"/>
                <a:cs typeface="+mn-cs"/>
              </a:rPr>
              <a:t>внешние факторы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Государственно-частное партнёрство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2771" name="Picture 2" descr="F:\фабрика красок\гармонии\фото для презентации\сотрудничество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88" y="1428750"/>
            <a:ext cx="6357937" cy="408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143750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№19 - </a:t>
            </a:r>
            <a:r>
              <a:rPr lang="ru-RU" dirty="0">
                <a:latin typeface="+mn-lt"/>
                <a:cs typeface="+mn-cs"/>
              </a:rPr>
              <a:t>внешние факторы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Ресурсы и способности</a:t>
            </a:r>
            <a:endParaRPr lang="ru-RU" smtClean="0"/>
          </a:p>
        </p:txBody>
      </p:sp>
      <p:sp>
        <p:nvSpPr>
          <p:cNvPr id="3379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200" smtClean="0"/>
              <a:t>Тесная работа с учебными заведениями</a:t>
            </a:r>
          </a:p>
          <a:p>
            <a:r>
              <a:rPr lang="ru-RU" sz="2200" smtClean="0"/>
              <a:t>Большая партнерская сеть,  в том числе и работников </a:t>
            </a:r>
          </a:p>
          <a:p>
            <a:r>
              <a:rPr lang="ru-RU" sz="2200" smtClean="0"/>
              <a:t>Цены и ответственность за качество результата от местного производителя</a:t>
            </a:r>
          </a:p>
          <a:p>
            <a:r>
              <a:rPr lang="ru-RU" sz="2200" smtClean="0"/>
              <a:t>Опыт ведения крупных объектов города</a:t>
            </a:r>
          </a:p>
          <a:p>
            <a:r>
              <a:rPr lang="ru-RU" sz="2200" smtClean="0"/>
              <a:t>Опыт работы с муниципальными учреждениями</a:t>
            </a:r>
            <a:endParaRPr lang="ru-RU" smtClean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№20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818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654050"/>
          </a:xfrm>
        </p:spPr>
        <p:txBody>
          <a:bodyPr/>
          <a:lstStyle/>
          <a:p>
            <a:r>
              <a:rPr lang="ru-RU" sz="2800" smtClean="0"/>
              <a:t>Тесная работа с учебными заведениями</a:t>
            </a:r>
          </a:p>
        </p:txBody>
      </p:sp>
      <p:pic>
        <p:nvPicPr>
          <p:cNvPr id="34819" name="Picture 2" descr="F:\фабрика красок\гармонии\фото для презентации\19-06-13 (2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50" y="904875"/>
            <a:ext cx="44291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3" descr="F:\фабрика красок\гармонии\фото для презентации\IMAG266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4000500"/>
            <a:ext cx="4300537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142875" y="3857625"/>
            <a:ext cx="2143125" cy="5715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latin typeface="+mj-lt"/>
                <a:ea typeface="+mj-ea"/>
                <a:cs typeface="+mj-cs"/>
              </a:rPr>
              <a:t>Архимодус</a:t>
            </a:r>
            <a:endParaRPr lang="ru-RU" sz="2000" b="1" dirty="0">
              <a:latin typeface="+mj-lt"/>
              <a:ea typeface="+mj-ea"/>
              <a:cs typeface="+mj-cs"/>
            </a:endParaRPr>
          </a:p>
        </p:txBody>
      </p:sp>
      <p:pic>
        <p:nvPicPr>
          <p:cNvPr id="34822" name="Picture 2" descr="F:\фабрика красок\гармонии\фото для презентации\x_a45990e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5" y="4000500"/>
            <a:ext cx="4070350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7715250" y="3929063"/>
            <a:ext cx="1214438" cy="5715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latin typeface="+mj-lt"/>
                <a:ea typeface="+mj-ea"/>
                <a:cs typeface="+mj-cs"/>
              </a:rPr>
              <a:t>ТПК</a:t>
            </a:r>
            <a:endParaRPr lang="ru-RU" sz="3200" b="1" dirty="0">
              <a:latin typeface="+mj-lt"/>
              <a:ea typeface="+mj-ea"/>
              <a:cs typeface="+mj-cs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000500" y="928688"/>
            <a:ext cx="1571625" cy="571500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ТТТиХО</a:t>
            </a:r>
            <a:endParaRPr lang="ru-RU" sz="32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7500938" y="6500813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№21 - ресурсы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5842" name="Picture 3" descr="F:\фабрика красок\гармонии\фото для презентации\Безымянны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8" y="1143000"/>
            <a:ext cx="90328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r>
              <a:rPr lang="ru-RU" sz="4800" smtClean="0"/>
              <a:t> </a:t>
            </a:r>
            <a:r>
              <a:rPr lang="ru-RU" sz="3600" smtClean="0"/>
              <a:t>Большая партнерская сеть – мастера из регионов, количество, цена, качество  </a:t>
            </a:r>
            <a:endParaRPr lang="ru-RU" sz="4800" smtClean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00938" y="6500813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№22 - ресурсы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8914" name="Заголовок 1"/>
          <p:cNvSpPr>
            <a:spLocks noGrp="1"/>
          </p:cNvSpPr>
          <p:nvPr>
            <p:ph type="title"/>
          </p:nvPr>
        </p:nvSpPr>
        <p:spPr>
          <a:xfrm>
            <a:off x="214313" y="142875"/>
            <a:ext cx="8901112" cy="1143000"/>
          </a:xfrm>
        </p:spPr>
        <p:txBody>
          <a:bodyPr/>
          <a:lstStyle/>
          <a:p>
            <a:r>
              <a:rPr lang="ru-RU" sz="3200" smtClean="0"/>
              <a:t>Опыт работы с муниципальными учреждениями</a:t>
            </a:r>
          </a:p>
        </p:txBody>
      </p:sp>
      <p:pic>
        <p:nvPicPr>
          <p:cNvPr id="38915" name="Picture 2" descr="F:\фабрика красок\мое\!сентябрь\для школ\муниципальные объекты\71 школа\бау 71 ш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500188"/>
            <a:ext cx="4500563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643188" y="157162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dirty="0">
                <a:latin typeface="+mj-lt"/>
                <a:ea typeface="+mj-ea"/>
                <a:cs typeface="+mj-cs"/>
              </a:rPr>
              <a:t>Школа № 71</a:t>
            </a:r>
            <a:endParaRPr lang="ru-RU" sz="2800" dirty="0">
              <a:latin typeface="+mj-lt"/>
              <a:ea typeface="+mj-ea"/>
              <a:cs typeface="+mj-cs"/>
            </a:endParaRPr>
          </a:p>
        </p:txBody>
      </p:sp>
      <p:pic>
        <p:nvPicPr>
          <p:cNvPr id="38917" name="Picture 3" descr="F:\фабрика красок\мое\!сентябрь\для школ\муниципальные объекты\школа 93\CIMG016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5" y="3214688"/>
            <a:ext cx="4500563" cy="337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572000" y="328612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dirty="0">
                <a:latin typeface="+mj-lt"/>
                <a:ea typeface="+mj-ea"/>
                <a:cs typeface="+mj-cs"/>
              </a:rPr>
              <a:t>Школа № 93</a:t>
            </a:r>
            <a:endParaRPr lang="ru-RU" sz="2800" dirty="0">
              <a:latin typeface="+mj-lt"/>
              <a:ea typeface="+mj-ea"/>
              <a:cs typeface="+mj-cs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7500938" y="6572250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№25 - ресурсы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Заголовок 1"/>
          <p:cNvSpPr>
            <a:spLocks noGrp="1"/>
          </p:cNvSpPr>
          <p:nvPr>
            <p:ph type="title"/>
          </p:nvPr>
        </p:nvSpPr>
        <p:spPr>
          <a:xfrm>
            <a:off x="0" y="71438"/>
            <a:ext cx="9001125" cy="1143000"/>
          </a:xfrm>
        </p:spPr>
        <p:txBody>
          <a:bodyPr/>
          <a:lstStyle/>
          <a:p>
            <a:r>
              <a:rPr lang="ru-RU" sz="3200" smtClean="0"/>
              <a:t>муниципальными учреждениями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39939" name="Picture 2" descr="F:\фабрика красок\мое\!сентябрь\для школ\муниципальные объекты\школа балакирева\хт ш балакиревка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8" y="3214688"/>
            <a:ext cx="5148262" cy="343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3" descr="F:\фабрика красок\мое\!сентябрь\для школ\муниципальные объекты\школа балакирева\хт ш балакиревка (3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1214438"/>
            <a:ext cx="5072062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14313" y="5214938"/>
            <a:ext cx="3571875" cy="642937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latin typeface="+mj-lt"/>
                <a:ea typeface="+mj-ea"/>
                <a:cs typeface="+mj-cs"/>
              </a:rPr>
              <a:t>ДХШ им. </a:t>
            </a:r>
            <a:r>
              <a:rPr lang="ru-RU" sz="2800" b="1" dirty="0" err="1">
                <a:latin typeface="+mj-lt"/>
                <a:ea typeface="+mj-ea"/>
                <a:cs typeface="+mj-cs"/>
              </a:rPr>
              <a:t>Балакирева</a:t>
            </a:r>
            <a:endParaRPr lang="ru-RU" sz="2800" b="1" dirty="0"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500938" y="6572250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№26 - ресурсы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0962" name="Заголовок 1"/>
          <p:cNvSpPr>
            <a:spLocks noGrp="1"/>
          </p:cNvSpPr>
          <p:nvPr>
            <p:ph type="title"/>
          </p:nvPr>
        </p:nvSpPr>
        <p:spPr>
          <a:xfrm>
            <a:off x="214313" y="0"/>
            <a:ext cx="8786812" cy="1143000"/>
          </a:xfrm>
        </p:spPr>
        <p:txBody>
          <a:bodyPr/>
          <a:lstStyle/>
          <a:p>
            <a:r>
              <a:rPr lang="ru-RU" sz="3200" smtClean="0"/>
              <a:t>муниципальными учреждениями</a:t>
            </a:r>
          </a:p>
        </p:txBody>
      </p:sp>
      <p:pic>
        <p:nvPicPr>
          <p:cNvPr id="40963" name="Picture 2" descr="F:\фабрика красок\мое\!сентябрь\для школ\муниципальные объекты\библиотека\библ автоград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071563"/>
            <a:ext cx="4786312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3" descr="F:\фабрика красок\мое\!сентябрь\для школ\муниципальные объекты\библиотека\библ гр г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8" y="3024188"/>
            <a:ext cx="4786312" cy="31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57188" y="5214938"/>
            <a:ext cx="3571875" cy="642937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>
                <a:latin typeface="+mj-lt"/>
                <a:ea typeface="+mj-ea"/>
                <a:cs typeface="+mj-cs"/>
              </a:rPr>
              <a:t>Библиотека Автограда</a:t>
            </a:r>
            <a:endParaRPr lang="ru-RU" sz="2800" b="1" dirty="0">
              <a:latin typeface="+mj-lt"/>
              <a:ea typeface="+mj-ea"/>
              <a:cs typeface="+mj-cs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№27 - ресурсы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986" name="Заголовок 1"/>
          <p:cNvSpPr>
            <a:spLocks noGrp="1"/>
          </p:cNvSpPr>
          <p:nvPr>
            <p:ph type="title"/>
          </p:nvPr>
        </p:nvSpPr>
        <p:spPr>
          <a:xfrm>
            <a:off x="142875" y="274638"/>
            <a:ext cx="8858250" cy="1143000"/>
          </a:xfrm>
        </p:spPr>
        <p:txBody>
          <a:bodyPr/>
          <a:lstStyle/>
          <a:p>
            <a:r>
              <a:rPr lang="ru-RU" sz="3200" smtClean="0"/>
              <a:t>муниципальными учреждениями</a:t>
            </a:r>
          </a:p>
        </p:txBody>
      </p:sp>
      <p:pic>
        <p:nvPicPr>
          <p:cNvPr id="41987" name="Picture 2" descr="F:\фабрика красок\мое\!сентябрь\для школ\муниципальные объекты\Детские сады от Скрынникова\весточка\IMG_08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500188"/>
            <a:ext cx="3714750" cy="278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857375" y="157162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Дет.сад «Весточка»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pic>
        <p:nvPicPr>
          <p:cNvPr id="41989" name="Picture 3" descr="F:\фабрика красок\мое\!сентябрь\для школ\муниципальные объекты\Детские сады от Скрынникова\лесная сказка\IMG_1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5" y="1500188"/>
            <a:ext cx="3838575" cy="287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857750" y="1643063"/>
            <a:ext cx="2571750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Дет.сад Лесная сказка»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pic>
        <p:nvPicPr>
          <p:cNvPr id="41991" name="Picture 4" descr="F:\фабрика красок\мое\!сентябрь\для школ\муниципальные объекты\Детские сады от Скрынникова\лесная сказка тамбур\IMG_12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313" y="3714750"/>
            <a:ext cx="4071937" cy="305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3643313" y="3857625"/>
            <a:ext cx="2571750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Дет.сад Лесная сказка»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№28 - ресурсы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smtClean="0"/>
              <a:t>Цели и стратегия</a:t>
            </a:r>
          </a:p>
        </p:txBody>
      </p:sp>
      <p:sp>
        <p:nvSpPr>
          <p:cNvPr id="43010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4643438"/>
          </a:xfrm>
        </p:spPr>
        <p:txBody>
          <a:bodyPr/>
          <a:lstStyle/>
          <a:p>
            <a:r>
              <a:rPr lang="ru-RU" sz="2800" smtClean="0"/>
              <a:t>Продукт – бактерицидная линейка</a:t>
            </a:r>
          </a:p>
          <a:p>
            <a:r>
              <a:rPr lang="ru-RU" sz="2800" smtClean="0"/>
              <a:t>Смешанные бригады</a:t>
            </a:r>
          </a:p>
          <a:p>
            <a:r>
              <a:rPr lang="ru-RU" sz="2800" smtClean="0"/>
              <a:t>Финансовые и юридические инструменты</a:t>
            </a:r>
          </a:p>
          <a:p>
            <a:r>
              <a:rPr lang="ru-RU" sz="2800" smtClean="0"/>
              <a:t>План действий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750093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№29 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Заголовок 1"/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1500187"/>
          </a:xfrm>
        </p:spPr>
        <p:txBody>
          <a:bodyPr/>
          <a:lstStyle/>
          <a:p>
            <a:r>
              <a:rPr lang="ru-RU" sz="2400" smtClean="0"/>
              <a:t>Продукт – бактерицидная линейка термо, Фактурные варианты, минерал стоун, минерал рельеф, травертин, фибро стоун, художественные работы, профессиональные материалы (герметик шпатлёвки)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4035" name="Picture 3" descr="\\Srv\персонал\Гуреев Александр\BeFive\Новый продукт\Dekorus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2143125"/>
            <a:ext cx="2871787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6" name="Picture 6" descr="\\Srv\персонал\Гуреев Александр\Продукты Гуреев А.Е\НАНОСЕРЕБРО\Визуал\банеры от Ольги\ккккенн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63" y="2187575"/>
            <a:ext cx="3214687" cy="602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3" descr="\\Srv\ПЕРСОНАЛ\Гуреев Александр\Выставки\Всероссийская выставка Знак качества\Новая папка (2)\schit_razborhiy whith eco-control.t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63" y="2409825"/>
            <a:ext cx="2316162" cy="280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7286625" y="671512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№30 - цели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Смешанные бригады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5059" name="Picture 4" descr="F:\фабрика красок\гармонии\фото для презентации\brig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000250"/>
            <a:ext cx="4214813" cy="321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5" descr="F:\фабрика красок\гармонии\фото для презентации\podbor-rabochih-dlya-remont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000250"/>
            <a:ext cx="4291012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721518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№31 - цели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Финансовые и юридические инструменты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6083" name="Picture 2" descr="F:\фабрика красок\гармонии\фото для презентации\16-interesting-bank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1928813"/>
            <a:ext cx="3500437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Picture 3" descr="F:\фабрика красок\гармонии\фото для презентации\Юриспруденция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928813"/>
            <a:ext cx="3644900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721518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№32 - цели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725862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/>
              <a:t> План действий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1. Возьмите телефон, подойдите к менеджерам или ко мне</a:t>
            </a:r>
            <a:br>
              <a:rPr lang="ru-RU" sz="3600" dirty="0" smtClean="0"/>
            </a:br>
            <a:r>
              <a:rPr lang="ru-RU" sz="3600" dirty="0" smtClean="0"/>
              <a:t>2. Найдите нас в интернете</a:t>
            </a:r>
            <a:br>
              <a:rPr lang="ru-RU" sz="3600" dirty="0" smtClean="0"/>
            </a:br>
            <a:r>
              <a:rPr lang="ru-RU" sz="3600" dirty="0" smtClean="0"/>
              <a:t>3. Вызовите менеджера  для консультации или переговоры с Директором. </a:t>
            </a:r>
            <a:br>
              <a:rPr lang="ru-RU" sz="3600" dirty="0" smtClean="0"/>
            </a:br>
            <a:r>
              <a:rPr lang="ru-RU" sz="3600" dirty="0" smtClean="0"/>
              <a:t>4. Получите расчёт эффективности и варианты решений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29313"/>
            <a:ext cx="9144000" cy="10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47107" name="Picture 2" descr="F:\фабрика красок\гармонии\фото для презентации\план действий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5" y="3929063"/>
            <a:ext cx="4429125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7215188" y="6429375"/>
            <a:ext cx="2085975" cy="428625"/>
          </a:xfrm>
          <a:prstGeom prst="rect">
            <a:avLst/>
          </a:prstGeo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>
                <a:latin typeface="+mj-lt"/>
                <a:ea typeface="+mj-ea"/>
                <a:cs typeface="+mj-cs"/>
              </a:rPr>
              <a:t>Слайд №33 - цели</a:t>
            </a:r>
            <a:endParaRPr lang="ru-RU" dirty="0"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497</Words>
  <Application>Microsoft Office PowerPoint</Application>
  <PresentationFormat>Экран (4:3)</PresentationFormat>
  <Paragraphs>104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6" baseType="lpstr">
      <vt:lpstr>Calibri</vt:lpstr>
      <vt:lpstr>Arial</vt:lpstr>
      <vt:lpstr>Wingdings</vt:lpstr>
      <vt:lpstr>Тема Office</vt:lpstr>
      <vt:lpstr>Торжественное открытие объекта «ART_SOSТОЯНИЕ»  ДШИ «Гармония»</vt:lpstr>
      <vt:lpstr> Проблематика </vt:lpstr>
      <vt:lpstr>Не эффективность использования затрат на эксплуатацию зданий - Цифры статистики </vt:lpstr>
      <vt:lpstr>Не дышащие стены, не экологичная краска, мыши, тараканы.</vt:lpstr>
      <vt:lpstr>Бактерии и микробы</vt:lpstr>
      <vt:lpstr>Дешевый ремонт это - проблемные строители, каждый раз новые, и зачастую незаконные мигранты  </vt:lpstr>
      <vt:lpstr>Качество и законность – как в рамках закона сделать качественный и эффективный ремонт </vt:lpstr>
      <vt:lpstr>Старые здания в которых постоянно образуются трещины</vt:lpstr>
      <vt:lpstr>Высокая проходимость – ускоренный износ поверхности</vt:lpstr>
      <vt:lpstr>Анализ </vt:lpstr>
      <vt:lpstr>Законодательство: старые СНИПЫ и ГОСТы, тендерные законы, незнание материалов и технологий  </vt:lpstr>
      <vt:lpstr>Затраты планируются на малый срок вперёд, экономика (эффективность) считается так же.  </vt:lpstr>
      <vt:lpstr>Мало высоко квалифицированной силы – большие цены, слабое качество. </vt:lpstr>
      <vt:lpstr>Большие посреднические накрутки на материал от производителей </vt:lpstr>
      <vt:lpstr>Внешнее факторы </vt:lpstr>
      <vt:lpstr>Высвобождение людей от тяжелого труда и переход в творческие отрасли</vt:lpstr>
      <vt:lpstr>Курс на эффективность </vt:lpstr>
      <vt:lpstr>Конкуренция в муниципалитете и образовании </vt:lpstr>
      <vt:lpstr>Ориентир на реальную практику студентов </vt:lpstr>
      <vt:lpstr>Государственно-частное партнёрство  </vt:lpstr>
      <vt:lpstr>Ресурсы и способности</vt:lpstr>
      <vt:lpstr>Тесная работа с учебными заведениями</vt:lpstr>
      <vt:lpstr> Большая партнерская сеть – мастера из регионов, количество, цена, качество  </vt:lpstr>
      <vt:lpstr>Опыт работы с муниципальными учреждениями</vt:lpstr>
      <vt:lpstr>муниципальными учреждениями</vt:lpstr>
      <vt:lpstr>муниципальными учреждениями</vt:lpstr>
      <vt:lpstr>муниципальными учреждениями</vt:lpstr>
      <vt:lpstr>Цели и стратегия</vt:lpstr>
      <vt:lpstr>Продукт – бактерицидная линейка термо, Фактурные варианты, минерал стоун, минерал рельеф, травертин, фибро стоун, художественные работы, профессиональные материалы (герметик шпатлёвки)</vt:lpstr>
      <vt:lpstr>Смешанные бригады</vt:lpstr>
      <vt:lpstr>Финансовые и юридические инструменты  </vt:lpstr>
      <vt:lpstr>   План действий  1. Возьмите телефон, подойдите к менеджерам или ко мне 2. Найдите нас в интернете 3. Вызовите менеджера  для консультации или переговоры с Директором.  4. Получите расчёт эффективности и варианты решений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3</dc:creator>
  <cp:lastModifiedBy>Серёга</cp:lastModifiedBy>
  <cp:revision>118</cp:revision>
  <dcterms:created xsi:type="dcterms:W3CDTF">2013-10-01T11:38:00Z</dcterms:created>
  <dcterms:modified xsi:type="dcterms:W3CDTF">2015-07-15T08:38:44Z</dcterms:modified>
</cp:coreProperties>
</file>